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35" autoAdjust="0"/>
  </p:normalViewPr>
  <p:slideViewPr>
    <p:cSldViewPr>
      <p:cViewPr varScale="1">
        <p:scale>
          <a:sx n="51" d="100"/>
          <a:sy n="51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18316-1BDD-45DC-9104-739E4C1F59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81518D-7EF8-451A-8B9B-8795BA6AA186}">
      <dgm:prSet phldrT="[Текст]"/>
      <dgm:spPr/>
      <dgm:t>
        <a:bodyPr/>
        <a:lstStyle/>
        <a:p>
          <a:endParaRPr lang="ru-RU" dirty="0"/>
        </a:p>
      </dgm:t>
    </dgm:pt>
    <dgm:pt modelId="{435AF004-AEF7-46DF-8499-956CD8238A15}" type="parTrans" cxnId="{72FA83FD-12EF-4461-9ADD-1BF379FF17F9}">
      <dgm:prSet/>
      <dgm:spPr/>
      <dgm:t>
        <a:bodyPr/>
        <a:lstStyle/>
        <a:p>
          <a:endParaRPr lang="ru-RU"/>
        </a:p>
      </dgm:t>
    </dgm:pt>
    <dgm:pt modelId="{CA33F8EE-A995-478E-B1B3-FF478DBE4C43}" type="sibTrans" cxnId="{72FA83FD-12EF-4461-9ADD-1BF379FF17F9}">
      <dgm:prSet/>
      <dgm:spPr/>
      <dgm:t>
        <a:bodyPr/>
        <a:lstStyle/>
        <a:p>
          <a:endParaRPr lang="ru-RU"/>
        </a:p>
      </dgm:t>
    </dgm:pt>
    <dgm:pt modelId="{83190024-B59E-4F9F-8B74-84D16103D7F0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Доступность</a:t>
          </a:r>
          <a:endParaRPr lang="ru-RU" dirty="0"/>
        </a:p>
      </dgm:t>
    </dgm:pt>
    <dgm:pt modelId="{E7480C83-2F88-4E52-8172-87F633959345}" type="parTrans" cxnId="{EA50FDB8-059B-4E37-998C-F5C2B4AFF7F4}">
      <dgm:prSet/>
      <dgm:spPr/>
      <dgm:t>
        <a:bodyPr/>
        <a:lstStyle/>
        <a:p>
          <a:endParaRPr lang="ru-RU"/>
        </a:p>
      </dgm:t>
    </dgm:pt>
    <dgm:pt modelId="{F8EAB19F-3149-4BA9-8406-D792336EA06D}" type="sibTrans" cxnId="{EA50FDB8-059B-4E37-998C-F5C2B4AFF7F4}">
      <dgm:prSet/>
      <dgm:spPr/>
      <dgm:t>
        <a:bodyPr/>
        <a:lstStyle/>
        <a:p>
          <a:endParaRPr lang="ru-RU"/>
        </a:p>
      </dgm:t>
    </dgm:pt>
    <dgm:pt modelId="{1B394966-AD0A-43B9-81B0-52EF02B4D550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Удобство</a:t>
          </a:r>
          <a:endParaRPr lang="ru-RU" dirty="0"/>
        </a:p>
      </dgm:t>
    </dgm:pt>
    <dgm:pt modelId="{0EED8A71-71E9-471E-8482-B5AD93F38987}" type="parTrans" cxnId="{C27BCDEC-26C4-45AE-921A-843A68DA2C93}">
      <dgm:prSet/>
      <dgm:spPr/>
      <dgm:t>
        <a:bodyPr/>
        <a:lstStyle/>
        <a:p>
          <a:endParaRPr lang="ru-RU"/>
        </a:p>
      </dgm:t>
    </dgm:pt>
    <dgm:pt modelId="{2694B254-505F-4893-943E-D59C9DD804AB}" type="sibTrans" cxnId="{C27BCDEC-26C4-45AE-921A-843A68DA2C93}">
      <dgm:prSet/>
      <dgm:spPr/>
      <dgm:t>
        <a:bodyPr/>
        <a:lstStyle/>
        <a:p>
          <a:endParaRPr lang="ru-RU"/>
        </a:p>
      </dgm:t>
    </dgm:pt>
    <dgm:pt modelId="{2F649E0F-112D-4B36-BC8F-7BE9AEF2D85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Экономия времени</a:t>
          </a:r>
          <a:endParaRPr lang="ru-RU" dirty="0"/>
        </a:p>
      </dgm:t>
    </dgm:pt>
    <dgm:pt modelId="{283B1B8B-AC43-4CF4-B210-9B10BAED911E}" type="parTrans" cxnId="{5AC6D191-E0AD-4EAD-BF5F-6817AB3B64B5}">
      <dgm:prSet/>
      <dgm:spPr/>
      <dgm:t>
        <a:bodyPr/>
        <a:lstStyle/>
        <a:p>
          <a:endParaRPr lang="ru-RU"/>
        </a:p>
      </dgm:t>
    </dgm:pt>
    <dgm:pt modelId="{48A60616-F7D5-4BDA-9322-A8B1A847302F}" type="sibTrans" cxnId="{5AC6D191-E0AD-4EAD-BF5F-6817AB3B64B5}">
      <dgm:prSet/>
      <dgm:spPr/>
      <dgm:t>
        <a:bodyPr/>
        <a:lstStyle/>
        <a:p>
          <a:endParaRPr lang="ru-RU"/>
        </a:p>
      </dgm:t>
    </dgm:pt>
    <dgm:pt modelId="{8CA84D15-8524-46A0-9987-CCB07E79371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Конфиденциальность</a:t>
          </a:r>
          <a:endParaRPr lang="ru-RU" dirty="0"/>
        </a:p>
      </dgm:t>
    </dgm:pt>
    <dgm:pt modelId="{94F97C0B-0C54-4E8B-BBAF-CFC1246064BA}" type="parTrans" cxnId="{88B9FC96-2DCB-4C48-A0C1-25B8916F57E6}">
      <dgm:prSet/>
      <dgm:spPr/>
      <dgm:t>
        <a:bodyPr/>
        <a:lstStyle/>
        <a:p>
          <a:endParaRPr lang="ru-RU"/>
        </a:p>
      </dgm:t>
    </dgm:pt>
    <dgm:pt modelId="{73CDB3F0-1F7E-478A-BCB6-E4A56EAD5411}" type="sibTrans" cxnId="{88B9FC96-2DCB-4C48-A0C1-25B8916F57E6}">
      <dgm:prSet/>
      <dgm:spPr/>
      <dgm:t>
        <a:bodyPr/>
        <a:lstStyle/>
        <a:p>
          <a:endParaRPr lang="ru-RU"/>
        </a:p>
      </dgm:t>
    </dgm:pt>
    <dgm:pt modelId="{A8D71275-6F16-424E-A9C1-30BD020277CF}">
      <dgm:prSet phldrT="[Текст]"/>
      <dgm:spPr/>
      <dgm:t>
        <a:bodyPr/>
        <a:lstStyle/>
        <a:p>
          <a:endParaRPr lang="ru-RU" dirty="0"/>
        </a:p>
      </dgm:t>
    </dgm:pt>
    <dgm:pt modelId="{7B3B245C-5DD0-485F-B69E-16CE578EAC6F}" type="sibTrans" cxnId="{C41B71CE-4262-4937-8A31-B99FD09E3943}">
      <dgm:prSet/>
      <dgm:spPr/>
      <dgm:t>
        <a:bodyPr/>
        <a:lstStyle/>
        <a:p>
          <a:endParaRPr lang="ru-RU"/>
        </a:p>
      </dgm:t>
    </dgm:pt>
    <dgm:pt modelId="{51EEED69-4FDD-488C-96C9-94866EAD47D4}" type="parTrans" cxnId="{C41B71CE-4262-4937-8A31-B99FD09E3943}">
      <dgm:prSet/>
      <dgm:spPr/>
      <dgm:t>
        <a:bodyPr/>
        <a:lstStyle/>
        <a:p>
          <a:endParaRPr lang="ru-RU"/>
        </a:p>
      </dgm:t>
    </dgm:pt>
    <dgm:pt modelId="{E5DB44EE-2485-44E6-A2F9-EAC69D0BD258}" type="pres">
      <dgm:prSet presAssocID="{65B18316-1BDD-45DC-9104-739E4C1F59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88FAF-D8B5-4695-96C1-63E198613AB4}" type="pres">
      <dgm:prSet presAssocID="{0F81518D-7EF8-451A-8B9B-8795BA6AA186}" presName="composite" presStyleCnt="0"/>
      <dgm:spPr/>
    </dgm:pt>
    <dgm:pt modelId="{9B0E3815-6594-4308-A17A-66D0D26B4CB3}" type="pres">
      <dgm:prSet presAssocID="{0F81518D-7EF8-451A-8B9B-8795BA6AA18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7F984-D31A-4D0A-8B7E-A6FD34986E89}" type="pres">
      <dgm:prSet presAssocID="{0F81518D-7EF8-451A-8B9B-8795BA6AA18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ADB1D-F170-42FF-8BA3-AA4820FC8840}" type="pres">
      <dgm:prSet presAssocID="{CA33F8EE-A995-478E-B1B3-FF478DBE4C43}" presName="sp" presStyleCnt="0"/>
      <dgm:spPr/>
    </dgm:pt>
    <dgm:pt modelId="{9894613F-07C2-48D3-8E7A-C64C281AB3DD}" type="pres">
      <dgm:prSet presAssocID="{A8D71275-6F16-424E-A9C1-30BD020277CF}" presName="composite" presStyleCnt="0"/>
      <dgm:spPr/>
    </dgm:pt>
    <dgm:pt modelId="{B02F1A88-CEC2-4610-84C5-D0F3274DFF84}" type="pres">
      <dgm:prSet presAssocID="{A8D71275-6F16-424E-A9C1-30BD020277CF}" presName="parentText" presStyleLbl="alignNode1" presStyleIdx="1" presStyleCnt="2" custLinFactNeighborY="55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A0F3C-944E-4C50-8C14-24BFBA77F103}" type="pres">
      <dgm:prSet presAssocID="{A8D71275-6F16-424E-A9C1-30BD020277C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7546-FD2C-4663-93C4-8411A2CC6374}" type="presOf" srcId="{0F81518D-7EF8-451A-8B9B-8795BA6AA186}" destId="{9B0E3815-6594-4308-A17A-66D0D26B4CB3}" srcOrd="0" destOrd="0" presId="urn:microsoft.com/office/officeart/2005/8/layout/chevron2"/>
    <dgm:cxn modelId="{88B9FC96-2DCB-4C48-A0C1-25B8916F57E6}" srcId="{A8D71275-6F16-424E-A9C1-30BD020277CF}" destId="{8CA84D15-8524-46A0-9987-CCB07E79371D}" srcOrd="1" destOrd="0" parTransId="{94F97C0B-0C54-4E8B-BBAF-CFC1246064BA}" sibTransId="{73CDB3F0-1F7E-478A-BCB6-E4A56EAD5411}"/>
    <dgm:cxn modelId="{EA50FDB8-059B-4E37-998C-F5C2B4AFF7F4}" srcId="{0F81518D-7EF8-451A-8B9B-8795BA6AA186}" destId="{83190024-B59E-4F9F-8B74-84D16103D7F0}" srcOrd="0" destOrd="0" parTransId="{E7480C83-2F88-4E52-8172-87F633959345}" sibTransId="{F8EAB19F-3149-4BA9-8406-D792336EA06D}"/>
    <dgm:cxn modelId="{C41B71CE-4262-4937-8A31-B99FD09E3943}" srcId="{65B18316-1BDD-45DC-9104-739E4C1F5916}" destId="{A8D71275-6F16-424E-A9C1-30BD020277CF}" srcOrd="1" destOrd="0" parTransId="{51EEED69-4FDD-488C-96C9-94866EAD47D4}" sibTransId="{7B3B245C-5DD0-485F-B69E-16CE578EAC6F}"/>
    <dgm:cxn modelId="{24343774-E711-4121-913C-7427D12DF7F5}" type="presOf" srcId="{1B394966-AD0A-43B9-81B0-52EF02B4D550}" destId="{4147F984-D31A-4D0A-8B7E-A6FD34986E89}" srcOrd="0" destOrd="1" presId="urn:microsoft.com/office/officeart/2005/8/layout/chevron2"/>
    <dgm:cxn modelId="{72FA83FD-12EF-4461-9ADD-1BF379FF17F9}" srcId="{65B18316-1BDD-45DC-9104-739E4C1F5916}" destId="{0F81518D-7EF8-451A-8B9B-8795BA6AA186}" srcOrd="0" destOrd="0" parTransId="{435AF004-AEF7-46DF-8499-956CD8238A15}" sibTransId="{CA33F8EE-A995-478E-B1B3-FF478DBE4C43}"/>
    <dgm:cxn modelId="{F6FACD82-CB15-48FF-B80C-52C731139042}" type="presOf" srcId="{8CA84D15-8524-46A0-9987-CCB07E79371D}" destId="{501A0F3C-944E-4C50-8C14-24BFBA77F103}" srcOrd="0" destOrd="1" presId="urn:microsoft.com/office/officeart/2005/8/layout/chevron2"/>
    <dgm:cxn modelId="{2D3257B9-8F1B-4C2A-8CEF-042012FE1B99}" type="presOf" srcId="{2F649E0F-112D-4B36-BC8F-7BE9AEF2D85B}" destId="{501A0F3C-944E-4C50-8C14-24BFBA77F103}" srcOrd="0" destOrd="0" presId="urn:microsoft.com/office/officeart/2005/8/layout/chevron2"/>
    <dgm:cxn modelId="{8359BCC9-C64B-4975-A81C-765C02A09BB8}" type="presOf" srcId="{A8D71275-6F16-424E-A9C1-30BD020277CF}" destId="{B02F1A88-CEC2-4610-84C5-D0F3274DFF84}" srcOrd="0" destOrd="0" presId="urn:microsoft.com/office/officeart/2005/8/layout/chevron2"/>
    <dgm:cxn modelId="{C27BCDEC-26C4-45AE-921A-843A68DA2C93}" srcId="{0F81518D-7EF8-451A-8B9B-8795BA6AA186}" destId="{1B394966-AD0A-43B9-81B0-52EF02B4D550}" srcOrd="1" destOrd="0" parTransId="{0EED8A71-71E9-471E-8482-B5AD93F38987}" sibTransId="{2694B254-505F-4893-943E-D59C9DD804AB}"/>
    <dgm:cxn modelId="{AF25E447-8DF3-4DD7-B872-454470FAB7C1}" type="presOf" srcId="{65B18316-1BDD-45DC-9104-739E4C1F5916}" destId="{E5DB44EE-2485-44E6-A2F9-EAC69D0BD258}" srcOrd="0" destOrd="0" presId="urn:microsoft.com/office/officeart/2005/8/layout/chevron2"/>
    <dgm:cxn modelId="{5AC6D191-E0AD-4EAD-BF5F-6817AB3B64B5}" srcId="{A8D71275-6F16-424E-A9C1-30BD020277CF}" destId="{2F649E0F-112D-4B36-BC8F-7BE9AEF2D85B}" srcOrd="0" destOrd="0" parTransId="{283B1B8B-AC43-4CF4-B210-9B10BAED911E}" sibTransId="{48A60616-F7D5-4BDA-9322-A8B1A847302F}"/>
    <dgm:cxn modelId="{88D605B7-78D8-42ED-ABCA-D35DAE96F0D4}" type="presOf" srcId="{83190024-B59E-4F9F-8B74-84D16103D7F0}" destId="{4147F984-D31A-4D0A-8B7E-A6FD34986E89}" srcOrd="0" destOrd="0" presId="urn:microsoft.com/office/officeart/2005/8/layout/chevron2"/>
    <dgm:cxn modelId="{4CFEF7B8-00D0-479F-ABA9-84F7F1E8F7C7}" type="presParOf" srcId="{E5DB44EE-2485-44E6-A2F9-EAC69D0BD258}" destId="{E4188FAF-D8B5-4695-96C1-63E198613AB4}" srcOrd="0" destOrd="0" presId="urn:microsoft.com/office/officeart/2005/8/layout/chevron2"/>
    <dgm:cxn modelId="{AD573B13-6B57-4AC1-9FBE-2091D3D76082}" type="presParOf" srcId="{E4188FAF-D8B5-4695-96C1-63E198613AB4}" destId="{9B0E3815-6594-4308-A17A-66D0D26B4CB3}" srcOrd="0" destOrd="0" presId="urn:microsoft.com/office/officeart/2005/8/layout/chevron2"/>
    <dgm:cxn modelId="{A624C894-CA58-47C6-A3EB-381B65781BF0}" type="presParOf" srcId="{E4188FAF-D8B5-4695-96C1-63E198613AB4}" destId="{4147F984-D31A-4D0A-8B7E-A6FD34986E89}" srcOrd="1" destOrd="0" presId="urn:microsoft.com/office/officeart/2005/8/layout/chevron2"/>
    <dgm:cxn modelId="{7DAC7CCD-855F-441F-9E52-8E48C893E8E4}" type="presParOf" srcId="{E5DB44EE-2485-44E6-A2F9-EAC69D0BD258}" destId="{3D0ADB1D-F170-42FF-8BA3-AA4820FC8840}" srcOrd="1" destOrd="0" presId="urn:microsoft.com/office/officeart/2005/8/layout/chevron2"/>
    <dgm:cxn modelId="{508C9457-305E-442F-BF27-05C48CB66A73}" type="presParOf" srcId="{E5DB44EE-2485-44E6-A2F9-EAC69D0BD258}" destId="{9894613F-07C2-48D3-8E7A-C64C281AB3DD}" srcOrd="2" destOrd="0" presId="urn:microsoft.com/office/officeart/2005/8/layout/chevron2"/>
    <dgm:cxn modelId="{6E804AFF-5653-464A-93BF-6A12C1BAC546}" type="presParOf" srcId="{9894613F-07C2-48D3-8E7A-C64C281AB3DD}" destId="{B02F1A88-CEC2-4610-84C5-D0F3274DFF84}" srcOrd="0" destOrd="0" presId="urn:microsoft.com/office/officeart/2005/8/layout/chevron2"/>
    <dgm:cxn modelId="{3ED6A6AE-F727-47D8-BA75-D712E1D31093}" type="presParOf" srcId="{9894613F-07C2-48D3-8E7A-C64C281AB3DD}" destId="{501A0F3C-944E-4C50-8C14-24BFBA77F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E3815-6594-4308-A17A-66D0D26B4CB3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 rot="-5400000">
        <a:off x="0" y="761667"/>
        <a:ext cx="1522412" cy="652462"/>
      </dsp:txXfrm>
    </dsp:sp>
    <dsp:sp modelId="{4147F984-D31A-4D0A-8B7E-A6FD34986E89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Доступность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Удобство</a:t>
          </a:r>
          <a:endParaRPr lang="ru-RU" sz="2600" kern="1200" dirty="0"/>
        </a:p>
      </dsp:txBody>
      <dsp:txXfrm rot="-5400000">
        <a:off x="1522412" y="69471"/>
        <a:ext cx="4504577" cy="1275648"/>
      </dsp:txXfrm>
    </dsp:sp>
    <dsp:sp modelId="{B02F1A88-CEC2-4610-84C5-D0F3274DFF84}">
      <dsp:nvSpPr>
        <dsp:cNvPr id="0" name=""/>
        <dsp:cNvSpPr/>
      </dsp:nvSpPr>
      <dsp:spPr>
        <a:xfrm rot="5400000">
          <a:off x="-326231" y="2215356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 rot="-5400000">
        <a:off x="0" y="2650331"/>
        <a:ext cx="1522412" cy="652462"/>
      </dsp:txXfrm>
    </dsp:sp>
    <dsp:sp modelId="{501A0F3C-944E-4C50-8C14-24BFBA77F103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Экономия времени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Конфиденциальность</a:t>
          </a:r>
          <a:endParaRPr lang="ru-RU" sz="2600" kern="1200" dirty="0"/>
        </a:p>
      </dsp:txBody>
      <dsp:txXfrm rot="-5400000">
        <a:off x="1522412" y="1957673"/>
        <a:ext cx="4504577" cy="127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C49F1-70F9-4CE4-B10B-218A0796F8E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3042-D519-4815-858C-EC3BED067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1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3042-D519-4815-858C-EC3BED0675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4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3042-D519-4815-858C-EC3BED0675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3042-D519-4815-858C-EC3BED0675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1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3042-D519-4815-858C-EC3BED0675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1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3042-D519-4815-858C-EC3BED0675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9F2B34-F686-4E43-BEFD-F3D252B5207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6E8BC8A-F637-4FE0-B040-FCC5040C9E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806489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Современные  инновационные формы взаимодействия с семьями воспитанников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077072"/>
            <a:ext cx="4464496" cy="95212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Подготовил: </a:t>
            </a:r>
          </a:p>
          <a:p>
            <a:pPr algn="r"/>
            <a:r>
              <a:rPr lang="ru-RU" dirty="0"/>
              <a:t>учитель – </a:t>
            </a:r>
            <a:r>
              <a:rPr lang="ru-RU" dirty="0" smtClean="0"/>
              <a:t>логопед</a:t>
            </a:r>
            <a:endParaRPr lang="ru-RU" dirty="0"/>
          </a:p>
          <a:p>
            <a:pPr algn="r"/>
            <a:r>
              <a:rPr lang="ru-RU" dirty="0"/>
              <a:t>Архипова О.И.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395553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Государственное бюджетное общеобразовательное учреждение                                        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</a:t>
            </a:r>
            <a:r>
              <a:rPr lang="ru-RU" sz="1200" b="1" dirty="0"/>
              <a:t>Самарской области основная общеобразовательная школа № 18 </a:t>
            </a:r>
            <a:endParaRPr lang="ru-RU" sz="1200" dirty="0"/>
          </a:p>
          <a:p>
            <a:pPr algn="ctr"/>
            <a:r>
              <a:rPr lang="ru-RU" sz="1200" b="1" dirty="0"/>
              <a:t>имени </a:t>
            </a:r>
            <a:r>
              <a:rPr lang="ru-RU" sz="1200" b="1" dirty="0" err="1"/>
              <a:t>В.А.Мамистова</a:t>
            </a:r>
            <a:endParaRPr lang="ru-RU" sz="1200" dirty="0"/>
          </a:p>
          <a:p>
            <a:pPr algn="ctr"/>
            <a:r>
              <a:rPr lang="ru-RU" sz="1200" b="1" dirty="0"/>
              <a:t>города Новокуйбышевска городского округа Новокуйбышевск  Самарской области</a:t>
            </a:r>
            <a:endParaRPr lang="ru-RU" sz="1200" dirty="0"/>
          </a:p>
          <a:p>
            <a:pPr algn="ctr"/>
            <a:r>
              <a:rPr lang="ru-RU" sz="1200" b="1" dirty="0"/>
              <a:t>структурное подразделение «Детский сад «Центр коррекции и развития детей»</a:t>
            </a:r>
            <a:endParaRPr lang="ru-RU" sz="1200" dirty="0"/>
          </a:p>
          <a:p>
            <a:pPr algn="ctr"/>
            <a:r>
              <a:rPr lang="ru-RU" sz="1200" b="1" dirty="0"/>
              <a:t>ГБОУ ООШ №18 г. Новокуйбышевска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24974" r="27023" b="1587"/>
          <a:stretch/>
        </p:blipFill>
        <p:spPr bwMode="auto">
          <a:xfrm>
            <a:off x="3563888" y="3853271"/>
            <a:ext cx="2269961" cy="14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320035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 по скайпу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7179427"/>
              </p:ext>
            </p:extLst>
          </p:nvPr>
        </p:nvGraphicFramePr>
        <p:xfrm>
          <a:off x="82758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2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68407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2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1"/>
          <a:stretch/>
        </p:blipFill>
        <p:spPr bwMode="auto">
          <a:xfrm>
            <a:off x="467544" y="692695"/>
            <a:ext cx="8352928" cy="5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15932"/>
              </p:ext>
            </p:extLst>
          </p:nvPr>
        </p:nvGraphicFramePr>
        <p:xfrm>
          <a:off x="179513" y="151026"/>
          <a:ext cx="8712967" cy="6518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2535"/>
                <a:gridCol w="2732946"/>
                <a:gridCol w="3087486"/>
              </a:tblGrid>
              <a:tr h="306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Групповые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Наглядно-информационные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208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Консультирование родителей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«Консультативный пункт»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Анкетирование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Оформлении информационно-методических стендов, папок-передвижек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38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«Гостевая книга» на сайте ДОУ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Дни открытых дверей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Издание брошюр, памяток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227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Просмотр родителями открытых мероприятий в режиме он-лайн или видеозаписи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Родительские собрания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Оформление мультимедийных презентаций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медиатеки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491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Консультирование через электронную почту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Интернет-конференция через систему Skype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логопедом личного сайта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920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Тетради для домашних заданий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Совместные праздники, мероприятия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Шкатулка для вопросов родителей «Задай вопрос специалисту»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55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Посещение семьи ребенка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Практические занятия с родителями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245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Пятиминутки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Круглый стол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38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Занятия с родителем и ребенком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открытого занятия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5813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Взаимодействие в сети Интернет  </a:t>
            </a:r>
            <a:r>
              <a:rPr lang="ru-RU" sz="2400" i="1" dirty="0">
                <a:sym typeface="Symbol"/>
              </a:rPr>
              <a:t></a:t>
            </a:r>
            <a:r>
              <a:rPr lang="ru-RU" sz="2400" i="1" dirty="0"/>
              <a:t> </a:t>
            </a:r>
            <a:r>
              <a:rPr lang="ru-RU" sz="2400" i="1" dirty="0">
                <a:solidFill>
                  <a:srgbClr val="002060"/>
                </a:solidFill>
              </a:rPr>
              <a:t>это дополнительный ресурс к средствам  общения, применяемых логопедом для осуществления работы с родителями дошкольников с ОВЗ</a:t>
            </a:r>
            <a:r>
              <a:rPr lang="ru-RU" sz="2400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Сайт ДОУ</a:t>
            </a:r>
            <a:r>
              <a:rPr lang="ru-RU" dirty="0" smtClean="0"/>
              <a:t>-  </a:t>
            </a:r>
            <a:r>
              <a:rPr lang="ru-RU" sz="2400" dirty="0" smtClean="0"/>
              <a:t>эффективный </a:t>
            </a:r>
            <a:r>
              <a:rPr lang="ru-RU" sz="2400" dirty="0"/>
              <a:t>инструмент взаимодействия с родителями</a:t>
            </a:r>
            <a:r>
              <a:rPr lang="ru-RU" sz="2400" dirty="0" smtClean="0"/>
              <a:t>.</a:t>
            </a:r>
            <a:r>
              <a:rPr lang="ru-RU" sz="2400" dirty="0"/>
              <a:t> Доступность и открытость информации – основное требование государства к дошкольным организациям. А в современном мире одним из основных средств реализации этого принципа является сайт ДОУ.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/>
            <a:r>
              <a:rPr lang="ru-RU" sz="2400" dirty="0"/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12926" r="8280" b="237"/>
          <a:stretch/>
        </p:blipFill>
        <p:spPr bwMode="auto">
          <a:xfrm>
            <a:off x="992216" y="3933056"/>
            <a:ext cx="4095745" cy="23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25358" r="10723" b="5513"/>
          <a:stretch/>
        </p:blipFill>
        <p:spPr bwMode="auto">
          <a:xfrm>
            <a:off x="5249035" y="4882920"/>
            <a:ext cx="3715453" cy="18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Просмотр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открытых мероприятий в </a:t>
            </a:r>
            <a:r>
              <a:rPr lang="ru-RU" sz="2400" b="1" dirty="0" smtClean="0">
                <a:solidFill>
                  <a:srgbClr val="002060"/>
                </a:solidFill>
              </a:rPr>
              <a:t>режим онлайн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электронная почта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видеоконсультации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Интернет-конференции</a:t>
            </a:r>
          </a:p>
          <a:p>
            <a:endParaRPr lang="ru-RU" sz="2400" b="1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помощи электронной почты учитель-логопед может 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отвечать </a:t>
            </a:r>
            <a:r>
              <a:rPr lang="ru-RU" sz="2400" dirty="0"/>
              <a:t>на вопросы, касающиеся коррекционного процесса,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давать </a:t>
            </a:r>
            <a:r>
              <a:rPr lang="ru-RU" sz="2400" dirty="0"/>
              <a:t>рекомендации,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рассылать </a:t>
            </a:r>
            <a:r>
              <a:rPr lang="ru-RU" sz="2400" dirty="0"/>
              <a:t>приглашения на родительские собрания, тренинги, очные консультации,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отправлять </a:t>
            </a:r>
            <a:r>
              <a:rPr lang="ru-RU" sz="2400" dirty="0"/>
              <a:t>родителям воспитанников задания для самостоятельной работы: игровые упражнения, карточки с игровыми заданиями, картинные материалы, памятки и т.п. </a:t>
            </a:r>
            <a:endParaRPr lang="ru-RU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60" y="3465631"/>
            <a:ext cx="5064105" cy="317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002060"/>
                </a:solidFill>
              </a:rPr>
              <a:t>Мультимедийные презентации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оформляются учителем-логопедом для ознакомления родителей с различными развивающими и обучающими программами, для закрепления звукопроизношения и лексической темы. </a:t>
            </a:r>
          </a:p>
          <a:p>
            <a:pPr algn="just"/>
            <a:r>
              <a:rPr lang="ru-RU" sz="2400" b="1" u="sng" dirty="0" err="1">
                <a:solidFill>
                  <a:srgbClr val="002060"/>
                </a:solidFill>
              </a:rPr>
              <a:t>Медиатека</a:t>
            </a:r>
            <a:r>
              <a:rPr lang="ru-RU" sz="2400" dirty="0"/>
              <a:t> – мультимедийные материалы к занятиям с детьми-логопатами </a:t>
            </a:r>
            <a:r>
              <a:rPr lang="ru-RU" sz="2400" dirty="0">
                <a:sym typeface="Symbol"/>
              </a:rPr>
              <a:t></a:t>
            </a:r>
            <a:r>
              <a:rPr lang="ru-RU" sz="2400" dirty="0"/>
              <a:t> знакомят родителей с развивающими и обучающими компьютерными программами</a:t>
            </a:r>
            <a:r>
              <a:rPr lang="ru-RU" sz="2000" dirty="0"/>
              <a:t>. 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87" y="3465631"/>
            <a:ext cx="2338089" cy="232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12942" r="7507" b="5857"/>
          <a:stretch/>
        </p:blipFill>
        <p:spPr bwMode="auto">
          <a:xfrm>
            <a:off x="539552" y="4759397"/>
            <a:ext cx="3096344" cy="16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 r="1632" b="15502"/>
          <a:stretch/>
        </p:blipFill>
        <p:spPr bwMode="auto">
          <a:xfrm>
            <a:off x="4288614" y="4711651"/>
            <a:ext cx="4320480" cy="16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285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Сайт учителя- логопеда  </a:t>
            </a:r>
          </a:p>
          <a:p>
            <a:pPr algn="just"/>
            <a:r>
              <a:rPr lang="ru-RU" sz="2000" i="1" dirty="0" smtClean="0"/>
              <a:t>Ознакомительная </a:t>
            </a:r>
            <a:r>
              <a:rPr lang="ru-RU" sz="2000" i="1" dirty="0"/>
              <a:t>информация сайта </a:t>
            </a:r>
            <a:r>
              <a:rPr lang="ru-RU" sz="2000" dirty="0"/>
              <a:t>включает следующий материал: </a:t>
            </a:r>
          </a:p>
          <a:p>
            <a:pPr algn="just"/>
            <a:r>
              <a:rPr lang="ru-RU" sz="2000" dirty="0"/>
              <a:t>‒ о реализуемой образовательной программе; </a:t>
            </a:r>
          </a:p>
          <a:p>
            <a:pPr algn="just"/>
            <a:r>
              <a:rPr lang="ru-RU" sz="2000" dirty="0"/>
              <a:t>‒ о задачах и содержании логопедической работы на год; </a:t>
            </a:r>
          </a:p>
          <a:p>
            <a:pPr algn="just"/>
            <a:r>
              <a:rPr lang="ru-RU" sz="2000" dirty="0"/>
              <a:t>‒ о времени проведения индивидуальных и групповых консультаций, собраний, тренингов, мастер-классов с указанием темы и цели и т.д. </a:t>
            </a:r>
          </a:p>
          <a:p>
            <a:pPr algn="just"/>
            <a:r>
              <a:rPr lang="ru-RU" sz="2000" dirty="0"/>
              <a:t>‒ о мероприятиях, происходящих в образовательном  учреждении: днях открытых дверей, интеллектуальных играх, марафонах и других мероприятий, желательно с фотоотчетом. </a:t>
            </a:r>
          </a:p>
          <a:p>
            <a:pPr algn="just"/>
            <a:r>
              <a:rPr lang="ru-RU" sz="2000" i="1" dirty="0"/>
              <a:t>Обучающая информация </a:t>
            </a:r>
            <a:r>
              <a:rPr lang="ru-RU" sz="2000" dirty="0"/>
              <a:t>может быть представлена в следующих рубриках: </a:t>
            </a:r>
          </a:p>
          <a:p>
            <a:pPr algn="just"/>
            <a:r>
              <a:rPr lang="ru-RU" sz="2000" dirty="0"/>
              <a:t>‒ «Родителям на заметку» </a:t>
            </a:r>
            <a:endParaRPr lang="ru-RU" sz="2000" dirty="0" smtClean="0"/>
          </a:p>
          <a:p>
            <a:pPr algn="just"/>
            <a:r>
              <a:rPr lang="ru-RU" sz="2000" dirty="0" smtClean="0"/>
              <a:t>‒ </a:t>
            </a:r>
            <a:r>
              <a:rPr lang="ru-RU" sz="2000" dirty="0"/>
              <a:t>«Полезные книжки</a:t>
            </a:r>
            <a:r>
              <a:rPr lang="ru-RU" sz="2000" dirty="0" smtClean="0"/>
              <a:t>»</a:t>
            </a:r>
            <a:endParaRPr lang="ru-RU" sz="2000" dirty="0"/>
          </a:p>
          <a:p>
            <a:pPr algn="just"/>
            <a:r>
              <a:rPr lang="ru-RU" sz="2000" dirty="0"/>
              <a:t>‒ «Советы логопеда» </a:t>
            </a:r>
          </a:p>
        </p:txBody>
      </p:sp>
    </p:spTree>
    <p:extLst>
      <p:ext uri="{BB962C8B-B14F-4D97-AF65-F5344CB8AC3E}">
        <p14:creationId xmlns:p14="http://schemas.microsoft.com/office/powerpoint/2010/main" val="2585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8191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Взаимодействие в социальной сети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Вконтакте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19363" r="12635" b="14951"/>
          <a:stretch/>
        </p:blipFill>
        <p:spPr bwMode="auto">
          <a:xfrm>
            <a:off x="5486807" y="5083237"/>
            <a:ext cx="3384376" cy="16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474624" y="673517"/>
            <a:ext cx="8237835" cy="14039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шаг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устная договоренность о взаимодействии с родителем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ВКонтакте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при личной встрече (родительское собрание) - получение согласия на добавление в друзья и данных об аккаунте, договоренность о времени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online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431541" y="2420889"/>
            <a:ext cx="8324936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шаг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создание логопедом личной странички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с акцентом на профессиональную деятельность, размещение фотографий занятий с детьми группы в личной страничке, фотографий коллектива детского сада, детей на различных мероприятиях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1079612" y="4105064"/>
            <a:ext cx="6984776" cy="7286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шаг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добавление родителей в друзья и общение с ними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8120644" y="376096"/>
            <a:ext cx="18473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Модель взаимодействия учителя-логопеда и родителя дошкольника с </a:t>
            </a:r>
            <a:r>
              <a:rPr lang="ru-RU" sz="2400" b="1" dirty="0" smtClean="0">
                <a:solidFill>
                  <a:srgbClr val="002060"/>
                </a:solidFill>
              </a:rPr>
              <a:t>ОВЗ </a:t>
            </a:r>
            <a:r>
              <a:rPr lang="ru-RU" sz="2400" b="1" dirty="0">
                <a:solidFill>
                  <a:srgbClr val="002060"/>
                </a:solidFill>
              </a:rPr>
              <a:t>в социальной сети </a:t>
            </a:r>
            <a:r>
              <a:rPr lang="ru-RU" sz="2400" b="1" dirty="0" err="1">
                <a:solidFill>
                  <a:srgbClr val="002060"/>
                </a:solidFill>
              </a:rPr>
              <a:t>ВКонтакте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60884" y="1772816"/>
            <a:ext cx="2880320" cy="8932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ИНФОРМИРОВАНИЕ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523892" y="1772816"/>
            <a:ext cx="3211978" cy="8074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КОНСУЛЬТИРОВАНИЕ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125035" y="2996952"/>
            <a:ext cx="5112568" cy="16561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ОРГАНИЗАЦИЯ ИНТЕРАКТИВНОГО ВЗАИМОДЕЙСТВИЯ РОДИТЕЛЕЙ ДЕТЕЙ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ГРУППЫ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953127" y="4941169"/>
            <a:ext cx="3456384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ПОЛУЧЕНИЕ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ОБРАТНОЙ СВЯЗИ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5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322</TotalTime>
  <Words>535</Words>
  <Application>Microsoft Office PowerPoint</Application>
  <PresentationFormat>Экран (4:3)</PresentationFormat>
  <Paragraphs>114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Urban Pop</vt:lpstr>
      <vt:lpstr>Современные  инновационные формы взаимодействия с семьями воспитанников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29</cp:revision>
  <dcterms:created xsi:type="dcterms:W3CDTF">2018-03-12T16:23:35Z</dcterms:created>
  <dcterms:modified xsi:type="dcterms:W3CDTF">2018-03-14T17:03:36Z</dcterms:modified>
</cp:coreProperties>
</file>